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75" r:id="rId3"/>
    <p:sldId id="276" r:id="rId4"/>
    <p:sldId id="279" r:id="rId5"/>
    <p:sldId id="280" r:id="rId6"/>
    <p:sldId id="277" r:id="rId7"/>
    <p:sldId id="278" r:id="rId8"/>
    <p:sldId id="257" r:id="rId9"/>
    <p:sldId id="260" r:id="rId10"/>
    <p:sldId id="262" r:id="rId11"/>
    <p:sldId id="266" r:id="rId12"/>
    <p:sldId id="267" r:id="rId13"/>
    <p:sldId id="263" r:id="rId14"/>
    <p:sldId id="261" r:id="rId15"/>
    <p:sldId id="265" r:id="rId16"/>
    <p:sldId id="258" r:id="rId17"/>
    <p:sldId id="259" r:id="rId18"/>
    <p:sldId id="281" r:id="rId19"/>
    <p:sldId id="268" r:id="rId20"/>
    <p:sldId id="269" r:id="rId21"/>
    <p:sldId id="270" r:id="rId22"/>
    <p:sldId id="271" r:id="rId23"/>
    <p:sldId id="272" r:id="rId24"/>
    <p:sldId id="273" r:id="rId25"/>
    <p:sldId id="283" r:id="rId26"/>
    <p:sldId id="274" r:id="rId27"/>
    <p:sldId id="282" r:id="rId28"/>
    <p:sldId id="284" r:id="rId2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700808"/>
            <a:ext cx="8928992" cy="154203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Тастар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шелководство. Прошлое, настоящее и будущее.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16707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Осетинки за работой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7" name="Содержимое 6" descr="http://dic.academic.ru/pictures/wiki/files/79/Osetia_woman_working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8958" r="8958"/>
          <a:stretch>
            <a:fillRect/>
          </a:stretch>
        </p:blipFill>
        <p:spPr bwMode="auto">
          <a:xfrm rot="392898">
            <a:off x="1642636" y="171312"/>
            <a:ext cx="6253727" cy="425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1520" y="5324306"/>
            <a:ext cx="8712967" cy="98501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еверном Кавказе  в конце XIX — начале XX в. носили также шелковые плетеные шали, которые делали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осетинские женщины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позднее их стали плести и в 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Кабарде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5448567"/>
            <a:ext cx="7767021" cy="644729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Кабардинская плетенная шаль</a:t>
            </a:r>
            <a:endParaRPr lang="ru-RU" sz="4400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Куклы в народных костюмах №90 Кукла в кабардинском женском костюме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21749" b="21749"/>
          <a:stretch>
            <a:fillRect/>
          </a:stretch>
        </p:blipFill>
        <p:spPr bwMode="auto">
          <a:xfrm rot="343039">
            <a:off x="1331176" y="204541"/>
            <a:ext cx="6333698" cy="464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168647"/>
            <a:ext cx="9000999" cy="644729"/>
          </a:xfrm>
        </p:spPr>
        <p:txBody>
          <a:bodyPr/>
          <a:lstStyle/>
          <a:p>
            <a:r>
              <a:rPr lang="ru-RU" sz="4000" dirty="0"/>
              <a:t>Из коллекции Государственного музея этнографии народов СССР (Ленинград)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5" name="Рисунок 4" descr="Куклы в народных костюмах №90 Кукла в кабардинском женском костюме"/>
          <p:cNvPicPr/>
          <p:nvPr/>
        </p:nvPicPr>
        <p:blipFill rotWithShape="1">
          <a:blip r:embed="rId2" cstate="print"/>
          <a:srcRect l="22795" t="3349" r="22200" b="4869"/>
          <a:stretch/>
        </p:blipFill>
        <p:spPr bwMode="auto">
          <a:xfrm>
            <a:off x="2987824" y="116632"/>
            <a:ext cx="28083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4437112"/>
            <a:ext cx="7767021" cy="644729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Тастары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Шугаибовой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Жамины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из с. Н-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Казанище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 descr="I:\фото выставка центр\P1030472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276" r="276"/>
          <a:stretch>
            <a:fillRect/>
          </a:stretch>
        </p:blipFill>
        <p:spPr bwMode="auto">
          <a:xfrm rot="315329">
            <a:off x="2170819" y="666512"/>
            <a:ext cx="4785709" cy="35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324306"/>
            <a:ext cx="8928991" cy="8048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Современный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тастар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плетут 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из искусственного шёлка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7504" y="5589240"/>
            <a:ext cx="8928993" cy="86075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Взрослые женщины носили четырехугольный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тастар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,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молодые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– треугольный, одинарный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тастар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 descr="http://dznd.ru/download_user/images/big_14328267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76" r="276"/>
          <a:stretch>
            <a:fillRect/>
          </a:stretch>
        </p:blipFill>
        <p:spPr bwMode="auto">
          <a:xfrm rot="375000">
            <a:off x="1692746" y="270249"/>
            <a:ext cx="5702565" cy="4299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Девочки  из станицы Змейской плетут  осетинские косынки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Documents and Settings\Gago\Мои документы\Intelli-studio\Samsung Camera\2011-03-01\SAM_1469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276872"/>
            <a:ext cx="44644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6" descr="C:\Users\AVALON\Desktop\20140225_13521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00240"/>
            <a:ext cx="4032448" cy="409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77731" y="5376559"/>
            <a:ext cx="7767021" cy="644729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Девочки из Нижнего </a:t>
            </a:r>
            <a:r>
              <a:rPr lang="ru-RU" sz="4000" dirty="0" err="1" smtClean="0"/>
              <a:t>Казанище</a:t>
            </a:r>
            <a:r>
              <a:rPr lang="ru-RU" sz="4000" dirty="0" smtClean="0"/>
              <a:t> демонстрируют  </a:t>
            </a:r>
            <a:r>
              <a:rPr lang="ru-RU" sz="4000" dirty="0" err="1" smtClean="0"/>
              <a:t>тастары</a:t>
            </a:r>
            <a:r>
              <a:rPr lang="ru-RU" sz="4000" dirty="0" smtClean="0"/>
              <a:t> и вязаную одежду </a:t>
            </a:r>
            <a:endParaRPr lang="ru-RU" sz="4000" dirty="0"/>
          </a:p>
        </p:txBody>
      </p:sp>
      <p:pic>
        <p:nvPicPr>
          <p:cNvPr id="8" name="Содержимое 7" descr="C:\Users\1\AppData\Local\Microsoft\Windows\Temporary Internet Files\Content.Word\IMG_20160916_124340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276" r="276"/>
          <a:stretch>
            <a:fillRect/>
          </a:stretch>
        </p:blipFill>
        <p:spPr bwMode="auto">
          <a:xfrm rot="345072">
            <a:off x="2183792" y="202667"/>
            <a:ext cx="4772156" cy="359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Жамина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Умаровна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Шугаибова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провела эксперимент по выращиванию тутового шелкопряда в Нижнем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Казанище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Шелководство упоминается Дагестанскими авторами в ряду традиционных занятий народов Дагестана ещё в </a:t>
            </a:r>
            <a:r>
              <a:rPr lang="en-US" sz="3200" dirty="0" smtClean="0"/>
              <a:t>XI – XII </a:t>
            </a:r>
            <a:r>
              <a:rPr lang="ru-RU" sz="3200" dirty="0" smtClean="0"/>
              <a:t>вв.</a:t>
            </a:r>
            <a:endParaRPr lang="ru-RU" sz="3200" dirty="0"/>
          </a:p>
        </p:txBody>
      </p:sp>
      <p:pic>
        <p:nvPicPr>
          <p:cNvPr id="6145" name="Picture 1" descr="I:\Изображение 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312368" cy="5441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омпьютер\диск D\Мои документы\Программа одаренные дети\Фото\тастар\IMG_5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05705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0"/>
          <p:cNvSpPr>
            <a:spLocks noGrp="1"/>
          </p:cNvSpPr>
          <p:nvPr>
            <p:ph type="title"/>
          </p:nvPr>
        </p:nvSpPr>
        <p:spPr>
          <a:xfrm>
            <a:off x="688490" y="142502"/>
            <a:ext cx="7756263" cy="105425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Жамина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Умаровна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Шугаибова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 своими воспитанницами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6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4199" cy="105425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Бабочка тутового шелкопряда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179512" y="2060848"/>
            <a:ext cx="4176464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За пять тысяч лет человек так изменил природу насекомого, что оно уже не может жить в диких условиях. Бабочки шелкопряда утратили способность летать, гусеницы не расползаются в поисках пищи, и если их не покормить, погибают.</a:t>
            </a:r>
          </a:p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3" name="Рисунок 2" descr="http://std3.ru/f2/be/1420629259-f2be05b66dd65e535f75459f4237b5c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1679" y="2132856"/>
            <a:ext cx="45720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2973452"/>
            <a:ext cx="8280920" cy="671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600" dirty="0" smtClean="0">
                <a:solidFill>
                  <a:schemeClr val="bg2">
                    <a:lumMod val="25000"/>
                  </a:schemeClr>
                </a:solidFill>
              </a:rPr>
              <a:t>Проблема исследования связана с сохранением, возрождением и актуализацией   традиционного художественного ремесла   равнинного Дагестана  - плетения шелковых  </a:t>
            </a:r>
            <a:r>
              <a:rPr lang="ru-RU" sz="17600" dirty="0" err="1" smtClean="0">
                <a:solidFill>
                  <a:schemeClr val="bg2">
                    <a:lumMod val="25000"/>
                  </a:schemeClr>
                </a:solidFill>
              </a:rPr>
              <a:t>тастаров</a:t>
            </a:r>
            <a:r>
              <a:rPr lang="ru-RU" sz="17600" dirty="0" smtClean="0">
                <a:solidFill>
                  <a:schemeClr val="bg2">
                    <a:lumMod val="25000"/>
                  </a:schemeClr>
                </a:solidFill>
              </a:rPr>
              <a:t> и  исторически связанного с ним шелководства.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86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www.8lap.ru/upload/iblock/de9/de937004d373732f21f271bf6d077e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286124"/>
            <a:ext cx="3248025" cy="32480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254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Гусеницы едят днем и ночью и увеличивают свой вес в 10 тысяч раз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.ytimg.com/vi/XrQbM7-h-0Y/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412777"/>
            <a:ext cx="553606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70156"/>
            <a:ext cx="8928992" cy="10542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Весь кокон, не считая колыбельки для куколки, состоит из одной нити, длина которой достигает </a:t>
            </a:r>
            <a:br>
              <a:rPr lang="ru-RU" sz="2800" b="1" dirty="0" smtClean="0"/>
            </a:br>
            <a:r>
              <a:rPr lang="ru-RU" sz="2800" b="1" dirty="0" smtClean="0"/>
              <a:t>1800 – 2000 метров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15.stc.all.kpcdn.net/share/i/4/420667/wx10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7" y="2344991"/>
            <a:ext cx="5838825" cy="367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05425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Шелковая нить с поперечным сечением в один миллиметр выдерживает груз в 45 килограммов - гораздо прочнее стали. Парашюты, в том числе и для спускаемых космических аппаратов, шьют только из натурального шелка. Как и покрышки гоночных велосипедов высокого класса, и струны музыкальных инструментов, и нити для хирургических операций. Используют в косметологии.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admin.finelook.com.ua/photoworks/9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64497"/>
            <a:ext cx="3169348" cy="254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procella.ru/uploads/posts/2011-04/1303481197_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356090" cy="2228855"/>
          </a:xfrm>
          <a:prstGeom prst="rect">
            <a:avLst/>
          </a:prstGeom>
          <a:noFill/>
        </p:spPr>
      </p:pic>
      <p:pic>
        <p:nvPicPr>
          <p:cNvPr id="2052" name="Picture 4" descr="http://1milyarbilgi.com/uploads/data/News/632/ipek-nedir-ipek-nasil-yapilir-1459629497-128154716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243201"/>
            <a:ext cx="4248472" cy="2549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54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Породы и гибриды тутового шелкопряда.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(Из материалов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Шугаибовой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Жамины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1\AppData\Local\Microsoft\Windows\Temporary Internet Files\Content.Word\IMG_20160916_1248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670524" cy="50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dagpravda.ru/upload/materials/full_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6061404" cy="4000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32656"/>
            <a:ext cx="8764501" cy="105425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2700" b="1" dirty="0" smtClean="0"/>
              <a:t>У многих кумыкских, </a:t>
            </a:r>
            <a:r>
              <a:rPr lang="ru-RU" sz="2700" b="1" dirty="0" err="1" smtClean="0"/>
              <a:t>кайтагских</a:t>
            </a:r>
            <a:r>
              <a:rPr lang="ru-RU" sz="2700" b="1" dirty="0" smtClean="0"/>
              <a:t>, </a:t>
            </a:r>
            <a:r>
              <a:rPr lang="ru-RU" sz="2700" b="1" dirty="0" err="1" smtClean="0"/>
              <a:t>цахурских</a:t>
            </a:r>
            <a:r>
              <a:rPr lang="ru-RU" sz="2700" b="1" dirty="0" smtClean="0"/>
              <a:t>, азербайджанских, лезгинских, табасаранских обществ были целые плантации тутовых деревьев.</a:t>
            </a:r>
            <a:br>
              <a:rPr lang="ru-RU" sz="2700" b="1" dirty="0" smtClean="0"/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Белая шелков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4838261" cy="3548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CRO\Desktop\Тастар и шелководство.Прошлое, настоящее и будущее\img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34744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602014"/>
            <a:ext cx="8162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Сакинат</a:t>
            </a:r>
            <a:r>
              <a:rPr lang="ru-RU" dirty="0"/>
              <a:t> </a:t>
            </a:r>
            <a:r>
              <a:rPr lang="ru-RU" dirty="0" err="1"/>
              <a:t>Шихаметовна</a:t>
            </a:r>
            <a:r>
              <a:rPr lang="ru-RU" dirty="0"/>
              <a:t> Гаджиева, автор книги «Одежда народов Дагестана» (слева вторая).  </a:t>
            </a:r>
            <a:r>
              <a:rPr lang="ru-RU" dirty="0" smtClean="0"/>
              <a:t>Фото </a:t>
            </a:r>
            <a:r>
              <a:rPr lang="ru-RU" dirty="0"/>
              <a:t>подарено автором книги 2002 году </a:t>
            </a:r>
            <a:r>
              <a:rPr lang="ru-RU" dirty="0" err="1"/>
              <a:t>Жамине</a:t>
            </a:r>
            <a:r>
              <a:rPr lang="ru-RU" dirty="0"/>
              <a:t> </a:t>
            </a:r>
            <a:r>
              <a:rPr lang="ru-RU" dirty="0" err="1"/>
              <a:t>Шугаибовой</a:t>
            </a:r>
            <a:r>
              <a:rPr lang="ru-RU" dirty="0"/>
              <a:t> вместе с книгой.</a:t>
            </a:r>
          </a:p>
        </p:txBody>
      </p:sp>
    </p:spTree>
    <p:extLst>
      <p:ext uri="{BB962C8B-B14F-4D97-AF65-F5344CB8AC3E}">
        <p14:creationId xmlns="" xmlns:p14="http://schemas.microsoft.com/office/powerpoint/2010/main" val="2249723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Рисунок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="" xmlns:p14="http://schemas.microsoft.com/office/powerpoint/2010/main" val="3105331635"/>
              </p:ext>
            </p:extLst>
          </p:nvPr>
        </p:nvGraphicFramePr>
        <p:xfrm>
          <a:off x="539553" y="188640"/>
          <a:ext cx="8064896" cy="6480720"/>
        </p:xfrm>
        <a:graphic>
          <a:graphicData uri="http://schemas.openxmlformats.org/drawingml/2006/table">
            <a:tbl>
              <a:tblPr/>
              <a:tblGrid>
                <a:gridCol w="285797"/>
                <a:gridCol w="3699850"/>
                <a:gridCol w="4079249"/>
              </a:tblGrid>
              <a:tr h="484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693" marR="40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Формы развития традиционных ремесел в мире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693" marR="40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Актуальные для нашей республики формы развития ремесел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693" marR="40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693" marR="40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Объединения мастеров декоративно-прикладного искусства, народных промыслов и ремесел.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Пример: в Воскресенском районе Московской области существует так называемая «Лига мастеров», ее представители осуществляют около 20 видов культурного творчества.</a:t>
                      </a:r>
                    </a:p>
                  </a:txBody>
                  <a:tcPr marL="40693" marR="40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Актуальная для республики форма.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Пример: можно создать объединение мастеров филейного плетения Дагестана, Северного Кавказа и России в форме социального сайта в Интернете</a:t>
                      </a:r>
                    </a:p>
                  </a:txBody>
                  <a:tcPr marL="40693" marR="40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693" marR="40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Дополнительное образование для взрослых, пенсионеров.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Пример: Вологодский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культурно-досуговый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центр «Забота», где открыта студия по  обучению  традиционной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филейно-гипюрной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вышивке  </a:t>
                      </a:r>
                    </a:p>
                  </a:txBody>
                  <a:tcPr marL="40693" marR="40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Актуальная для республики форма.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Люди в возрасте старше 50 лет больше заинтересованы в сохранении традиций и имеют больше свободного времени для дополнительного  образования и досуга.</a:t>
                      </a:r>
                    </a:p>
                  </a:txBody>
                  <a:tcPr marL="40693" marR="40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693" marR="40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Информационный проект.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Пример: Информационный проект Полежаева Андрея и Александра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Шутихина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"Северная береста. История берестяных ремёсел" создан для всех, кому интересен традиционный берестяной промысел Севера России. Главная идея проекта - собрать воедино информацию о местных берестяных традициях и мастерах, традиционных и современных изделиях, выставках и ярмарках, музеях и экспонатах северо-западного региона России.</a:t>
                      </a:r>
                    </a:p>
                  </a:txBody>
                  <a:tcPr marL="40693" marR="40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Актуальная для республики форма: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Информационный проект «Плетение  традиционного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тастара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мог бы объединить всю информацию об истории ремесла, мастерах, выставках, мастер-классах. ( По запросу в Интернете  «Как научиться плести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тастар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?»  ничего не найдено)</a:t>
                      </a:r>
                    </a:p>
                  </a:txBody>
                  <a:tcPr marL="40693" marR="40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-99392"/>
            <a:ext cx="7767021" cy="644729"/>
          </a:xfrm>
        </p:spPr>
        <p:txBody>
          <a:bodyPr/>
          <a:lstStyle/>
          <a:p>
            <a:r>
              <a:rPr lang="ru-RU" b="1" dirty="0"/>
              <a:t>Социологический опрос современников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068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Около </a:t>
            </a:r>
            <a:r>
              <a:rPr lang="ru-RU" dirty="0"/>
              <a:t>100 человек среди молодежи и взрослого населения </a:t>
            </a:r>
            <a:endParaRPr lang="ru-RU" dirty="0" smtClean="0"/>
          </a:p>
          <a:p>
            <a:pPr algn="ctr"/>
            <a:r>
              <a:rPr lang="ru-RU" dirty="0" smtClean="0"/>
              <a:t>селения  </a:t>
            </a:r>
            <a:r>
              <a:rPr lang="ru-RU" dirty="0" err="1"/>
              <a:t>Халимбекаул</a:t>
            </a:r>
            <a:r>
              <a:rPr lang="ru-RU" dirty="0"/>
              <a:t> и города Буйнакска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трех возрастных группах: от 13 до 30 лет, от 30 до 55лет, от 55 лет.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5839553"/>
              </p:ext>
            </p:extLst>
          </p:nvPr>
        </p:nvGraphicFramePr>
        <p:xfrm>
          <a:off x="323528" y="1700808"/>
          <a:ext cx="8712967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72208"/>
                <a:gridCol w="2088232"/>
                <a:gridCol w="295232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Сельские</a:t>
                      </a:r>
                      <a:r>
                        <a:rPr lang="ru-RU" baseline="0" dirty="0" smtClean="0"/>
                        <a:t> жители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Городские</a:t>
                      </a:r>
                      <a:r>
                        <a:rPr lang="ru-RU" baseline="0" dirty="0" smtClean="0"/>
                        <a:t> жители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Что такое </a:t>
                      </a:r>
                      <a:r>
                        <a:rPr lang="ru-RU" sz="1400" dirty="0" err="1" smtClean="0"/>
                        <a:t>тастар</a:t>
                      </a:r>
                      <a:r>
                        <a:rPr lang="ru-RU" sz="1400" dirty="0" smtClean="0"/>
                        <a:t>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Около половины опрошенных не знают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 один из учеников школы №5 г. Буйнакска не знал что такое </a:t>
                      </a:r>
                      <a:r>
                        <a:rPr lang="ru-RU" sz="1400" dirty="0" err="1" smtClean="0"/>
                        <a:t>тастар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Изчезающее</a:t>
                      </a:r>
                      <a:r>
                        <a:rPr lang="ru-RU" sz="1400" dirty="0" smtClean="0"/>
                        <a:t> ремесло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Занимаются рукоделием и мастерят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из 50 человек вяжут</a:t>
                      </a:r>
                      <a:r>
                        <a:rPr lang="ru-RU" sz="1400" baseline="0" dirty="0" smtClean="0"/>
                        <a:t> крючком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 один не занимается рукоделием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Упал интерес и к  простым видам  рукоделия - вязанию спицами, крючком – несмотря на широкий выбор инструментов и материалов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вы думаете, в Буйнакском районе  можно найти мастера по плетению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тастаров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</a:t>
                      </a:r>
                      <a:r>
                        <a:rPr lang="ru-RU" sz="1400" baseline="0" dirty="0" smtClean="0"/>
                        <a:t> из 50</a:t>
                      </a:r>
                      <a:r>
                        <a:rPr lang="ru-RU" sz="1400" dirty="0" smtClean="0"/>
                        <a:t> не знают о</a:t>
                      </a:r>
                      <a:r>
                        <a:rPr lang="ru-RU" sz="1400" baseline="0" dirty="0" smtClean="0"/>
                        <a:t> современных мастерах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/>
                        <a:t>22</a:t>
                      </a:r>
                      <a:r>
                        <a:rPr lang="ru-RU" sz="1400" baseline="0" smtClean="0"/>
                        <a:t>  из </a:t>
                      </a:r>
                      <a:r>
                        <a:rPr lang="ru-RU" sz="1400" baseline="0" dirty="0" smtClean="0"/>
                        <a:t>48</a:t>
                      </a:r>
                      <a:r>
                        <a:rPr lang="ru-RU" sz="1400" dirty="0" smtClean="0"/>
                        <a:t> не знают о</a:t>
                      </a:r>
                      <a:r>
                        <a:rPr lang="ru-RU" sz="1400" baseline="0" dirty="0" smtClean="0"/>
                        <a:t> современных мастерах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Надо шире использовать возможности информационных технологий: создать информационный сайт по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тастароплетению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куда вошла бы информация о мастерах, выставках, технике плетения, мастер-классы.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выдумаете, в России  выращивают тутовый шелкопряд?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 из 50 думают, что в</a:t>
                      </a:r>
                      <a:r>
                        <a:rPr lang="ru-RU" sz="1400" baseline="0" dirty="0" smtClean="0"/>
                        <a:t> России не выращивают тутовый шелкопряд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31 из 48 думают, что в</a:t>
                      </a:r>
                      <a:r>
                        <a:rPr lang="ru-RU" sz="1400" baseline="0" dirty="0" smtClean="0"/>
                        <a:t> России не выращивают тутовый шелкопряд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442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445224"/>
            <a:ext cx="8177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Мастер-класс </a:t>
            </a:r>
            <a:r>
              <a:rPr lang="ru-RU" sz="2800" dirty="0" err="1"/>
              <a:t>Жамины</a:t>
            </a:r>
            <a:r>
              <a:rPr lang="ru-RU" sz="2800" dirty="0"/>
              <a:t> </a:t>
            </a:r>
            <a:r>
              <a:rPr lang="ru-RU" sz="2800" dirty="0" err="1"/>
              <a:t>Шугаибовой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r>
              <a:rPr lang="ru-RU" sz="2800" dirty="0" smtClean="0"/>
              <a:t>для </a:t>
            </a:r>
            <a:r>
              <a:rPr lang="ru-RU" sz="2800" dirty="0" err="1"/>
              <a:t>Абидат</a:t>
            </a:r>
            <a:r>
              <a:rPr lang="ru-RU" sz="2800" dirty="0"/>
              <a:t> </a:t>
            </a:r>
            <a:r>
              <a:rPr lang="ru-RU" sz="2800" dirty="0" err="1"/>
              <a:t>Залимхановой</a:t>
            </a:r>
            <a:endParaRPr lang="ru-RU" sz="2800" dirty="0"/>
          </a:p>
        </p:txBody>
      </p:sp>
      <p:pic>
        <p:nvPicPr>
          <p:cNvPr id="2050" name="Picture 2" descr="C:\Users\BRCRO\Desktop\Тастар и шелководство.Прошлое, настоящее и будущее\img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1002"/>
            <a:ext cx="8177250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194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уточнить 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историю возникновения  народных  ремёсел плетения </a:t>
            </a:r>
            <a:r>
              <a:rPr lang="ru-RU" sz="3600" dirty="0" err="1">
                <a:solidFill>
                  <a:schemeClr val="bg2">
                    <a:lumMod val="10000"/>
                  </a:schemeClr>
                </a:solidFill>
              </a:rPr>
              <a:t>тастаров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 и шелководства в Дагестане   и  перспективы их сохранения и актуализации в информационном обществе  как элементов традиционной культуры</a:t>
            </a:r>
            <a:r>
              <a:rPr lang="ru-RU" sz="36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731" y="620688"/>
            <a:ext cx="7767021" cy="644729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08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988840"/>
            <a:ext cx="8856984" cy="3877815"/>
          </a:xfrm>
        </p:spPr>
        <p:txBody>
          <a:bodyPr>
            <a:noAutofit/>
          </a:bodyPr>
          <a:lstStyle/>
          <a:p>
            <a:r>
              <a:rPr lang="ru-RU" sz="2000" dirty="0"/>
              <a:t>1. Установить, к какому виду рукоделий относится плетение </a:t>
            </a:r>
            <a:r>
              <a:rPr lang="ru-RU" sz="2000" dirty="0" err="1"/>
              <a:t>тастаров</a:t>
            </a:r>
            <a:r>
              <a:rPr lang="ru-RU" sz="2000" dirty="0"/>
              <a:t>,  выявить   аналогичные техники  плетения в культуре  народов Дагестана, Северного Кавказа и России, установить  своеобразие и сходство  элементов  материальной культуры</a:t>
            </a:r>
          </a:p>
          <a:p>
            <a:r>
              <a:rPr lang="ru-RU" sz="2000" dirty="0"/>
              <a:t>2. Уточнить  исторические  факты о возникновении и развитии шелководства  на Северном Кавказе;  обобщить  данные о современном  состоянии развития шелководства в регионе  и  экспериментальном опыте  шелководства в  условиях   села Нижнее </a:t>
            </a:r>
            <a:r>
              <a:rPr lang="ru-RU" sz="2000" dirty="0" err="1"/>
              <a:t>Казанище</a:t>
            </a:r>
            <a:r>
              <a:rPr lang="ru-RU" sz="2000" dirty="0"/>
              <a:t>. </a:t>
            </a:r>
          </a:p>
          <a:p>
            <a:r>
              <a:rPr lang="ru-RU" sz="2000" dirty="0"/>
              <a:t>3. Уточнить степень информированности современников о таких элементах традиционной культуры как  плетение </a:t>
            </a:r>
            <a:r>
              <a:rPr lang="ru-RU" sz="2000" dirty="0" err="1"/>
              <a:t>тастаров</a:t>
            </a:r>
            <a:r>
              <a:rPr lang="ru-RU" sz="2000" dirty="0"/>
              <a:t> и шелководство в Дагестане</a:t>
            </a:r>
          </a:p>
          <a:p>
            <a:r>
              <a:rPr lang="ru-RU" sz="2000" dirty="0"/>
              <a:t>4. Изучить  формы и методы  сохранения и актуализации народных ремесел в Дагестане, России и за рубежом.</a:t>
            </a:r>
          </a:p>
          <a:p>
            <a:r>
              <a:rPr lang="ru-RU" sz="2000" dirty="0"/>
              <a:t>5. Разработка  рекомендаций по сохранению  и актуализации народных промыслов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Задачи: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1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060848"/>
            <a:ext cx="8568952" cy="46805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</a:t>
            </a:r>
            <a:r>
              <a:rPr lang="ru-RU" sz="3100" dirty="0"/>
              <a:t>сохранение культурного разнообразия, в том числе, народных художественных промыслов – одна из важных задач культурной политики нашей республики и Российской Федерации в целом. Культурное разнообразие наиболее ярко выражено в различных видах декоративно- прикладного творчества разных народов.  Одним из  исчезающих видов рукоделий  равнинного  и предгорного Дагестана  является плетение шелковых </a:t>
            </a:r>
            <a:r>
              <a:rPr lang="ru-RU" sz="3100" dirty="0" err="1"/>
              <a:t>тастаров</a:t>
            </a:r>
            <a:r>
              <a:rPr lang="ru-RU" sz="3100" dirty="0"/>
              <a:t>. А предшествующее ему шелководство в Дагестане исчезло ещё в прошлом веке, но имеет шансы на возрождение, так как продукты шелководства востребованы в разных отраслях производства.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99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248347"/>
            <a:ext cx="8568952" cy="387781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  теоретический </a:t>
            </a:r>
            <a:r>
              <a:rPr lang="ru-RU" sz="2800" dirty="0"/>
              <a:t>анализ  и обобщение научной и методической литературы; </a:t>
            </a:r>
            <a:endParaRPr lang="ru-RU" sz="2800" dirty="0" smtClean="0"/>
          </a:p>
          <a:p>
            <a:r>
              <a:rPr lang="ru-RU" sz="2800" dirty="0" smtClean="0"/>
              <a:t>  интервью </a:t>
            </a:r>
            <a:r>
              <a:rPr lang="ru-RU" sz="2800" dirty="0"/>
              <a:t>со специалистом, наблюдение,  </a:t>
            </a:r>
            <a:r>
              <a:rPr lang="ru-RU" sz="2800" dirty="0" smtClean="0"/>
              <a:t>анкетирование</a:t>
            </a:r>
            <a:r>
              <a:rPr lang="ru-RU" sz="2800" dirty="0"/>
              <a:t>;</a:t>
            </a:r>
            <a:r>
              <a:rPr lang="ru-RU" sz="2800" dirty="0" smtClean="0"/>
              <a:t>  </a:t>
            </a:r>
          </a:p>
          <a:p>
            <a:r>
              <a:rPr lang="ru-RU" sz="2800" dirty="0" smtClean="0"/>
              <a:t>  в </a:t>
            </a:r>
            <a:r>
              <a:rPr lang="ru-RU" sz="2800" dirty="0"/>
              <a:t>работе преимущественно используется сравнительный метод культурологии,  который заключается в историческом изучении двух или нескольких национальных культур в процессе взаимодействия, взаимовлияния, установление  их своеобразия и сходства.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054250"/>
          </a:xfrm>
        </p:spPr>
        <p:txBody>
          <a:bodyPr/>
          <a:lstStyle/>
          <a:p>
            <a:r>
              <a:rPr lang="ru-RU" sz="4400" b="1" dirty="0"/>
              <a:t>Методы и приёмы,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которые </a:t>
            </a:r>
            <a:r>
              <a:rPr lang="ru-RU" sz="4400" b="1" dirty="0"/>
              <a:t>использовались в работе</a:t>
            </a:r>
            <a:r>
              <a:rPr lang="ru-RU" sz="4400" dirty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34022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248347"/>
            <a:ext cx="8640960" cy="3877815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3600" dirty="0" smtClean="0"/>
              <a:t>в </a:t>
            </a:r>
            <a:r>
              <a:rPr lang="ru-RU" sz="3600" dirty="0"/>
              <a:t>соответствии с закономерностями развития культуры, подобные техники плетения из шелковых нитей, были развиты не только в Дагестане –  аналоги можно найти  в культуре соседних народов.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Гипотеза: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42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58138" cy="582594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Кабарда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являлась законодательницей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мод для социальной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верхушки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всех местных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народов 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4101852" cy="773848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Фото1. Шаль (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тастар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) в кабардинском костюме. Фото из музея г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Нальчик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(источник5)</a:t>
            </a:r>
          </a:p>
          <a:p>
            <a:endParaRPr lang="ru-RU" dirty="0"/>
          </a:p>
        </p:txBody>
      </p:sp>
      <p:pic>
        <p:nvPicPr>
          <p:cNvPr id="9" name="Содержимое 8" descr="Куклы в народных костюмах №90 Кукла в кабардинском женском костюме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2348880"/>
            <a:ext cx="36004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1628800"/>
            <a:ext cx="3827461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Фото 2.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астар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в кумыкском костюме. Фото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выставки в Буйнакском районе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I:\фото выставка центр\P10305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4770863" y="2835778"/>
            <a:ext cx="4426807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0" descr="http://dagpravda.ru/upload/medialibrary/95c/95c4163f64230dd1b7b9e65da639fb4d.jpg"/>
          <p:cNvPicPr>
            <a:picLocks/>
          </p:cNvPicPr>
          <p:nvPr/>
        </p:nvPicPr>
        <p:blipFill rotWithShape="1">
          <a:blip r:embed="rId2" cstate="print"/>
          <a:srcRect l="-2093" t="2879" r="9422" b="20712"/>
          <a:stretch/>
        </p:blipFill>
        <p:spPr bwMode="auto">
          <a:xfrm>
            <a:off x="4157934" y="2296199"/>
            <a:ext cx="2052267" cy="229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54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Сравнение  геометрических и растительных орнаментов  осетинских шалей и кумыкских </a:t>
            </a:r>
            <a:r>
              <a:rPr lang="ru-RU" sz="2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тастаров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3442446" cy="1008112"/>
          </a:xfrm>
        </p:spPr>
        <p:txBody>
          <a:bodyPr>
            <a:normAutofit fontScale="55000" lnSpcReduction="20000"/>
          </a:bodyPr>
          <a:lstStyle/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Фото 3.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Осетинские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плетёные шали.  (источник 8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100" dirty="0"/>
          </a:p>
        </p:txBody>
      </p:sp>
      <p:pic>
        <p:nvPicPr>
          <p:cNvPr id="7" name="Содержимое 6" descr="C:\Users\AVALON\Desktop\Новая папка\уц567.jpeg"/>
          <p:cNvPicPr>
            <a:picLocks noGrp="1"/>
          </p:cNvPicPr>
          <p:nvPr>
            <p:ph sz="half" idx="2"/>
          </p:nvPr>
        </p:nvPicPr>
        <p:blipFill rotWithShape="1">
          <a:blip r:embed="rId3" cstate="print"/>
          <a:srcRect l="5623"/>
          <a:stretch/>
        </p:blipFill>
        <p:spPr bwMode="auto">
          <a:xfrm>
            <a:off x="107504" y="2924944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1927" y="1844824"/>
            <a:ext cx="4400553" cy="5318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4. Кумыкские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https://scontent-lhr3-1.cdninstagram.com/t51.2885-15/s750x750/sh0.08/e35/13651703_1027209647392666_1806484253_n.jpg?ig_cache_key=MTMxMDIzOTQ2OTcxNDIwMDM3OQ%3D%3D.2"/>
          <p:cNvPicPr>
            <a:picLocks noGrp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513442" y="2636912"/>
            <a:ext cx="247177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компьютер\диск D\Мои документы\Программа одаренные дети\Фото\тастар\IMG_57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26" t="7293"/>
          <a:stretch/>
        </p:blipFill>
        <p:spPr bwMode="auto">
          <a:xfrm>
            <a:off x="6529178" y="4653136"/>
            <a:ext cx="2479719" cy="1966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омпьютер\диск D\Мои документы\Программа одаренные дети\Фото\тастар\IMG_57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53136"/>
            <a:ext cx="2376265" cy="1930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680</TotalTime>
  <Words>1139</Words>
  <Application>Microsoft Office PowerPoint</Application>
  <PresentationFormat>Экран (4:3)</PresentationFormat>
  <Paragraphs>89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Твердый переплет</vt:lpstr>
      <vt:lpstr>    Тастар и шелководство. Прошлое, настоящее и будущее. </vt:lpstr>
      <vt:lpstr>Слайд 2</vt:lpstr>
      <vt:lpstr>Цель:</vt:lpstr>
      <vt:lpstr>Задачи: </vt:lpstr>
      <vt:lpstr>Актуальность:</vt:lpstr>
      <vt:lpstr>Методы и приёмы,  которые использовались в работе: </vt:lpstr>
      <vt:lpstr>Гипотеза:</vt:lpstr>
      <vt:lpstr>Кабарда являлась законодательницей мод для социальной верхушки всех местных народов </vt:lpstr>
      <vt:lpstr>Сравнение  геометрических и растительных орнаментов  осетинских шалей и кумыкских тастаров.</vt:lpstr>
      <vt:lpstr>Осетинки за работой</vt:lpstr>
      <vt:lpstr>Кабардинская плетенная шаль</vt:lpstr>
      <vt:lpstr>Из коллекции Государственного музея этнографии народов СССР (Ленинград) </vt:lpstr>
      <vt:lpstr>Тастары Шугаибовой Жамины из с. Н-Казанище</vt:lpstr>
      <vt:lpstr>Взрослые женщины носили четырехугольный тастар,   молодые – треугольный, одинарный тастар. </vt:lpstr>
      <vt:lpstr>Девочки  из станицы Змейской плетут  осетинские косынки </vt:lpstr>
      <vt:lpstr>Девочки из Нижнего Казанище демонстрируют  тастары и вязаную одежду </vt:lpstr>
      <vt:lpstr>Жамина Умаровна  Шугаибова  провела эксперимент по выращиванию тутового шелкопряда в Нижнем Казанище</vt:lpstr>
      <vt:lpstr>Жамина Умаровна  Шугаибова   со своими воспитанницами</vt:lpstr>
      <vt:lpstr>Бабочка тутового шелкопряда</vt:lpstr>
      <vt:lpstr>Гусеницы едят днем и ночью и увеличивают свой вес в 10 тысяч раз</vt:lpstr>
      <vt:lpstr>Весь кокон, не считая колыбельки для куколки, состоит из одной нити, длина которой достигает  1800 – 2000 метров</vt:lpstr>
      <vt:lpstr>Шелковая нить с поперечным сечением в один миллиметр выдерживает груз в 45 килограммов - гораздо прочнее стали. Парашюты, в том числе и для спускаемых космических аппаратов, шьют только из натурального шелка. Как и покрышки гоночных велосипедов высокого класса, и струны музыкальных инструментов, и нити для хирургических операций. Используют в косметологии.</vt:lpstr>
      <vt:lpstr>Породы и гибриды тутового шелкопряда.  (Из материалов Шугаибовой Жамины)</vt:lpstr>
      <vt:lpstr> У многих кумыкских, кайтагских, цахурских, азербайджанских, лезгинских, табасаранских обществ были целые плантации тутовых деревьев. </vt:lpstr>
      <vt:lpstr>Слайд 25</vt:lpstr>
      <vt:lpstr>Слайд 26</vt:lpstr>
      <vt:lpstr>Социологический опрос современников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Тастар и шелководство. Прошлое, настоящее и будущее.</dc:title>
  <dc:creator>1</dc:creator>
  <cp:lastModifiedBy>BRCRO</cp:lastModifiedBy>
  <cp:revision>70</cp:revision>
  <cp:lastPrinted>2016-10-28T11:53:20Z</cp:lastPrinted>
  <dcterms:created xsi:type="dcterms:W3CDTF">2016-10-26T09:08:31Z</dcterms:created>
  <dcterms:modified xsi:type="dcterms:W3CDTF">2018-03-22T07:23:58Z</dcterms:modified>
</cp:coreProperties>
</file>